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8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hr-H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6F53DE1-C2EC-4988-987A-FA554881D2B9}" type="datetimeFigureOut">
              <a:rPr lang="hr-HR" smtClean="0"/>
              <a:pPr/>
              <a:t>21.7.2016.</a:t>
            </a:fld>
            <a:endParaRPr lang="hr-H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hr-H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8D23D45-941F-4F73-B2B4-434233F644E2}" type="slidenum">
              <a:rPr lang="hr-HR" smtClean="0"/>
              <a:pPr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r-HR" b="1" dirty="0" smtClean="0">
                <a:latin typeface="Adobe Garamond Pro" pitchFamily="18" charset="0"/>
              </a:rPr>
              <a:t>Agent model </a:t>
            </a:r>
            <a:r>
              <a:rPr lang="hr-HR" b="1" dirty="0" err="1" smtClean="0">
                <a:latin typeface="Adobe Garamond Pro" pitchFamily="18" charset="0"/>
              </a:rPr>
              <a:t>based</a:t>
            </a:r>
            <a:r>
              <a:rPr lang="hr-HR" b="1" dirty="0" smtClean="0">
                <a:latin typeface="Adobe Garamond Pro" pitchFamily="18" charset="0"/>
              </a:rPr>
              <a:t> on </a:t>
            </a:r>
            <a:r>
              <a:rPr lang="hr-HR" b="1" dirty="0" err="1" smtClean="0">
                <a:latin typeface="Adobe Garamond Pro" pitchFamily="18" charset="0"/>
              </a:rPr>
              <a:t>hybrid</a:t>
            </a:r>
            <a:r>
              <a:rPr lang="hr-HR" b="1" dirty="0">
                <a:latin typeface="Adobe Garamond Pro" pitchFamily="18" charset="0"/>
              </a:rPr>
              <a:t/>
            </a:r>
            <a:br>
              <a:rPr lang="hr-HR" b="1" dirty="0">
                <a:latin typeface="Adobe Garamond Pro" pitchFamily="18" charset="0"/>
              </a:rPr>
            </a:br>
            <a:r>
              <a:rPr lang="hr-HR" b="1" dirty="0" err="1" smtClean="0">
                <a:latin typeface="Adobe Garamond Pro" pitchFamily="18" charset="0"/>
              </a:rPr>
              <a:t>stochastic</a:t>
            </a:r>
            <a:r>
              <a:rPr lang="hr-HR" b="1" dirty="0" smtClean="0">
                <a:latin typeface="Adobe Garamond Pro" pitchFamily="18" charset="0"/>
              </a:rPr>
              <a:t> automata</a:t>
            </a:r>
            <a:endParaRPr lang="hr-HR" dirty="0">
              <a:latin typeface="Adobe Garamond Pro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/>
              <a:t>Diplomski rad</a:t>
            </a:r>
          </a:p>
          <a:p>
            <a:r>
              <a:rPr lang="hr-HR" dirty="0" smtClean="0"/>
              <a:t>Patrik Kolarić</a:t>
            </a:r>
            <a:endParaRPr lang="hr-H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941168"/>
            <a:ext cx="8352928" cy="3417243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Distribution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direction</a:t>
            </a:r>
            <a:r>
              <a:rPr lang="hr-HR" dirty="0" smtClean="0"/>
              <a:t> </a:t>
            </a:r>
            <a:r>
              <a:rPr lang="hr-HR" dirty="0" err="1" smtClean="0"/>
              <a:t>update</a:t>
            </a:r>
            <a:endParaRPr lang="hr-HR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49339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3422" y="2204864"/>
            <a:ext cx="7450578" cy="174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3645024"/>
            <a:ext cx="6772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218" name="Picture 2" descr="D:\Data\Desktop\prezentacija\slika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288212" cy="464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42" name="Picture 2" descr="D:\Data\Desktop\prezentacija\slika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0"/>
            <a:ext cx="72008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Waiting</a:t>
            </a:r>
            <a:r>
              <a:rPr lang="hr-HR" dirty="0" smtClean="0"/>
              <a:t> Time</a:t>
            </a:r>
            <a:endParaRPr lang="hr-H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56992"/>
            <a:ext cx="79928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42" y="2492896"/>
            <a:ext cx="8953458" cy="193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97152"/>
            <a:ext cx="892764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04664"/>
            <a:ext cx="79928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79928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556792"/>
            <a:ext cx="59912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284984"/>
            <a:ext cx="65817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76872"/>
            <a:ext cx="79928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89040"/>
            <a:ext cx="9145519" cy="105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7" name="Picture 3" descr="D:\Data\Desktop\OutputPics\al01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2051" name="Picture 3" descr="D:\Data\Desktop\OutputPics\al0125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6" name="Picture 2" descr="D:\Data\Desktop\OutputPics\Nbig_exp03_firs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err="1" smtClean="0">
                <a:latin typeface="Adobe Garamond Pro" pitchFamily="18" charset="0"/>
              </a:rPr>
              <a:t>Colony</a:t>
            </a:r>
            <a:r>
              <a:rPr lang="hr-HR" dirty="0" smtClean="0">
                <a:latin typeface="Adobe Garamond Pro" pitchFamily="18" charset="0"/>
              </a:rPr>
              <a:t> </a:t>
            </a:r>
            <a:r>
              <a:rPr lang="hr-HR" dirty="0" err="1" smtClean="0">
                <a:latin typeface="Adobe Garamond Pro" pitchFamily="18" charset="0"/>
              </a:rPr>
              <a:t>of</a:t>
            </a:r>
            <a:r>
              <a:rPr lang="hr-HR" dirty="0" smtClean="0">
                <a:latin typeface="Adobe Garamond Pro" pitchFamily="18" charset="0"/>
              </a:rPr>
              <a:t> </a:t>
            </a:r>
            <a:r>
              <a:rPr lang="hr-HR" dirty="0" err="1" smtClean="0">
                <a:latin typeface="Adobe Garamond Pro" pitchFamily="18" charset="0"/>
              </a:rPr>
              <a:t>bees</a:t>
            </a:r>
            <a:endParaRPr lang="hr-HR" dirty="0" smtClean="0">
              <a:latin typeface="Adobe Garamond Pro" pitchFamily="18" charset="0"/>
            </a:endParaRPr>
          </a:p>
          <a:p>
            <a:r>
              <a:rPr lang="hr-HR" dirty="0" err="1" smtClean="0">
                <a:latin typeface="Adobe Garamond Pro" pitchFamily="18" charset="0"/>
              </a:rPr>
              <a:t>Colective</a:t>
            </a:r>
            <a:r>
              <a:rPr lang="hr-HR" dirty="0" smtClean="0">
                <a:latin typeface="Adobe Garamond Pro" pitchFamily="18" charset="0"/>
              </a:rPr>
              <a:t> </a:t>
            </a:r>
            <a:r>
              <a:rPr lang="hr-HR" dirty="0" err="1" smtClean="0">
                <a:latin typeface="Adobe Garamond Pro" pitchFamily="18" charset="0"/>
              </a:rPr>
              <a:t>behaviour</a:t>
            </a:r>
            <a:endParaRPr lang="hr-HR" dirty="0" smtClean="0">
              <a:latin typeface="Adobe Garamond Pro" pitchFamily="18" charset="0"/>
            </a:endParaRPr>
          </a:p>
          <a:p>
            <a:pPr lvl="1"/>
            <a:r>
              <a:rPr lang="hr-HR" dirty="0" err="1" smtClean="0">
                <a:latin typeface="Adobe Garamond Pro" pitchFamily="18" charset="0"/>
              </a:rPr>
              <a:t>Space</a:t>
            </a:r>
            <a:r>
              <a:rPr lang="hr-HR" dirty="0" smtClean="0">
                <a:latin typeface="Adobe Garamond Pro" pitchFamily="18" charset="0"/>
              </a:rPr>
              <a:t> </a:t>
            </a:r>
            <a:r>
              <a:rPr lang="hr-HR" dirty="0" err="1" smtClean="0">
                <a:latin typeface="Adobe Garamond Pro" pitchFamily="18" charset="0"/>
              </a:rPr>
              <a:t>search</a:t>
            </a:r>
            <a:endParaRPr lang="hr-HR" dirty="0" smtClean="0">
              <a:latin typeface="Adobe Garamond Pro" pitchFamily="18" charset="0"/>
            </a:endParaRPr>
          </a:p>
          <a:p>
            <a:pPr lvl="1"/>
            <a:r>
              <a:rPr lang="hr-HR" dirty="0" err="1" smtClean="0">
                <a:latin typeface="Adobe Garamond Pro" pitchFamily="18" charset="0"/>
              </a:rPr>
              <a:t>Clustering</a:t>
            </a:r>
            <a:r>
              <a:rPr lang="hr-HR" dirty="0" smtClean="0">
                <a:latin typeface="Adobe Garamond Pro" pitchFamily="18" charset="0"/>
              </a:rPr>
              <a:t> at </a:t>
            </a:r>
            <a:r>
              <a:rPr lang="hr-HR" dirty="0" err="1" smtClean="0">
                <a:latin typeface="Adobe Garamond Pro" pitchFamily="18" charset="0"/>
              </a:rPr>
              <a:t>optimal</a:t>
            </a:r>
            <a:r>
              <a:rPr lang="hr-HR" dirty="0" smtClean="0">
                <a:latin typeface="Adobe Garamond Pro" pitchFamily="18" charset="0"/>
              </a:rPr>
              <a:t> </a:t>
            </a:r>
            <a:r>
              <a:rPr lang="hr-HR" dirty="0" err="1" smtClean="0">
                <a:latin typeface="Adobe Garamond Pro" pitchFamily="18" charset="0"/>
              </a:rPr>
              <a:t>point</a:t>
            </a:r>
            <a:endParaRPr lang="hr-HR" dirty="0" smtClean="0">
              <a:latin typeface="Adobe Garamond Pro" pitchFamily="18" charset="0"/>
            </a:endParaRPr>
          </a:p>
          <a:p>
            <a:pPr lvl="2"/>
            <a:r>
              <a:rPr lang="hr-HR" dirty="0" smtClean="0">
                <a:latin typeface="Adobe Garamond Pro" pitchFamily="18" charset="0"/>
              </a:rPr>
              <a:t>Temperature, </a:t>
            </a:r>
            <a:r>
              <a:rPr lang="hr-HR" dirty="0" err="1" smtClean="0">
                <a:latin typeface="Adobe Garamond Pro" pitchFamily="18" charset="0"/>
              </a:rPr>
              <a:t>vibrations</a:t>
            </a:r>
            <a:r>
              <a:rPr lang="hr-HR" dirty="0" smtClean="0">
                <a:latin typeface="Adobe Garamond Pro" pitchFamily="18" charset="0"/>
              </a:rPr>
              <a:t>, </a:t>
            </a:r>
            <a:r>
              <a:rPr lang="hr-HR" dirty="0" err="1" smtClean="0">
                <a:latin typeface="Adobe Garamond Pro" pitchFamily="18" charset="0"/>
              </a:rPr>
              <a:t>pheromones</a:t>
            </a:r>
            <a:r>
              <a:rPr lang="hr-HR" dirty="0" smtClean="0">
                <a:latin typeface="Adobe Garamond Pro" pitchFamily="18" charset="0"/>
              </a:rPr>
              <a:t>…</a:t>
            </a:r>
          </a:p>
          <a:p>
            <a:pPr lvl="2"/>
            <a:r>
              <a:rPr lang="hr-HR" dirty="0" err="1" smtClean="0">
                <a:latin typeface="Adobe Garamond Pro" pitchFamily="18" charset="0"/>
                <a:sym typeface="Wingdings" pitchFamily="2" charset="2"/>
              </a:rPr>
              <a:t>Possible</a:t>
            </a:r>
            <a:r>
              <a:rPr lang="hr-HR" dirty="0" smtClean="0">
                <a:latin typeface="Adobe Garamond Pro" pitchFamily="18" charset="0"/>
                <a:sym typeface="Wingdings" pitchFamily="2" charset="2"/>
              </a:rPr>
              <a:t> to </a:t>
            </a:r>
            <a:r>
              <a:rPr lang="hr-HR" dirty="0" err="1" smtClean="0">
                <a:latin typeface="Adobe Garamond Pro" pitchFamily="18" charset="0"/>
                <a:sym typeface="Wingdings" pitchFamily="2" charset="2"/>
              </a:rPr>
              <a:t>predict</a:t>
            </a:r>
            <a:r>
              <a:rPr lang="hr-HR" dirty="0" smtClean="0">
                <a:latin typeface="Adobe Garamond Pro" pitchFamily="18" charset="0"/>
                <a:sym typeface="Wingdings" pitchFamily="2" charset="2"/>
              </a:rPr>
              <a:t>?</a:t>
            </a:r>
          </a:p>
          <a:p>
            <a:pPr lvl="3"/>
            <a:r>
              <a:rPr lang="hr-HR" dirty="0" smtClean="0">
                <a:latin typeface="Adobe Garamond Pro" pitchFamily="18" charset="0"/>
                <a:sym typeface="Wingdings" pitchFamily="2" charset="2"/>
              </a:rPr>
              <a:t>First, </a:t>
            </a:r>
            <a:r>
              <a:rPr lang="hr-HR" dirty="0" err="1" smtClean="0">
                <a:latin typeface="Adobe Garamond Pro" pitchFamily="18" charset="0"/>
                <a:sym typeface="Wingdings" pitchFamily="2" charset="2"/>
              </a:rPr>
              <a:t>mathematical</a:t>
            </a:r>
            <a:r>
              <a:rPr lang="hr-HR" dirty="0" smtClean="0">
                <a:latin typeface="Adobe Garamond Pro" pitchFamily="18" charset="0"/>
                <a:sym typeface="Wingdings" pitchFamily="2" charset="2"/>
              </a:rPr>
              <a:t> model!</a:t>
            </a:r>
          </a:p>
          <a:p>
            <a:pPr lvl="3"/>
            <a:endParaRPr lang="hr-HR" dirty="0" smtClean="0">
              <a:latin typeface="Adobe Garamond Pro" pitchFamily="18" charset="0"/>
              <a:sym typeface="Wingdings" pitchFamily="2" charset="2"/>
            </a:endParaRPr>
          </a:p>
          <a:p>
            <a:r>
              <a:rPr lang="hr-HR" dirty="0" smtClean="0">
                <a:latin typeface="Adobe Garamond Pro" pitchFamily="18" charset="0"/>
                <a:sym typeface="Wingdings" pitchFamily="2" charset="2"/>
              </a:rPr>
              <a:t>Problem </a:t>
            </a:r>
            <a:r>
              <a:rPr lang="hr-HR" dirty="0" err="1" smtClean="0">
                <a:latin typeface="Adobe Garamond Pro" pitchFamily="18" charset="0"/>
                <a:sym typeface="Wingdings" pitchFamily="2" charset="2"/>
              </a:rPr>
              <a:t>tackled</a:t>
            </a:r>
            <a:r>
              <a:rPr lang="hr-HR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dirty="0" err="1" smtClean="0">
                <a:latin typeface="Adobe Garamond Pro" pitchFamily="18" charset="0"/>
                <a:sym typeface="Wingdings" pitchFamily="2" charset="2"/>
              </a:rPr>
              <a:t>in</a:t>
            </a:r>
            <a:r>
              <a:rPr lang="hr-HR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dirty="0" err="1" smtClean="0">
                <a:latin typeface="Adobe Garamond Pro" pitchFamily="18" charset="0"/>
                <a:sym typeface="Wingdings" pitchFamily="2" charset="2"/>
              </a:rPr>
              <a:t>thesis</a:t>
            </a:r>
            <a:r>
              <a:rPr lang="hr-HR" dirty="0" smtClean="0">
                <a:latin typeface="Adobe Garamond Pro" pitchFamily="18" charset="0"/>
                <a:sym typeface="Wingdings" pitchFamily="2" charset="2"/>
              </a:rPr>
              <a:t>:</a:t>
            </a:r>
          </a:p>
          <a:p>
            <a:pPr>
              <a:buNone/>
            </a:pPr>
            <a:r>
              <a:rPr lang="hr-HR" dirty="0" smtClean="0">
                <a:latin typeface="Adobe Garamond Pro" pitchFamily="18" charset="0"/>
                <a:sym typeface="Wingdings" pitchFamily="2" charset="2"/>
              </a:rPr>
              <a:t/>
            </a:r>
            <a:br>
              <a:rPr lang="hr-HR" dirty="0" smtClean="0">
                <a:latin typeface="Adobe Garamond Pro" pitchFamily="18" charset="0"/>
                <a:sym typeface="Wingdings" pitchFamily="2" charset="2"/>
              </a:rPr>
            </a:b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Is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it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possible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to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predict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colony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aggregation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point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and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moment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of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it’s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formation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based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on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mathematical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model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of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a </a:t>
            </a:r>
            <a:r>
              <a:rPr lang="hr-HR" b="1" dirty="0" err="1" smtClean="0">
                <a:latin typeface="Adobe Garamond Pro" pitchFamily="18" charset="0"/>
                <a:sym typeface="Wingdings" pitchFamily="2" charset="2"/>
              </a:rPr>
              <a:t>single</a:t>
            </a:r>
            <a:r>
              <a:rPr lang="hr-HR" b="1" dirty="0" smtClean="0">
                <a:latin typeface="Adobe Garamond Pro" pitchFamily="18" charset="0"/>
                <a:sym typeface="Wingdings" pitchFamily="2" charset="2"/>
              </a:rPr>
              <a:t> agent?</a:t>
            </a:r>
          </a:p>
          <a:p>
            <a:pPr lvl="3">
              <a:buNone/>
            </a:pPr>
            <a:endParaRPr lang="hr-HR" dirty="0" smtClean="0">
              <a:sym typeface="Wingdings" pitchFamily="2" charset="2"/>
            </a:endParaRPr>
          </a:p>
          <a:p>
            <a:pPr lvl="2"/>
            <a:endParaRPr lang="hr-HR" dirty="0" smtClean="0">
              <a:sym typeface="Wingdings" pitchFamily="2" charset="2"/>
            </a:endParaRPr>
          </a:p>
          <a:p>
            <a:endParaRPr lang="hr-HR" dirty="0" smtClean="0">
              <a:sym typeface="Wingdings" pitchFamily="2" charset="2"/>
            </a:endParaRPr>
          </a:p>
          <a:p>
            <a:pPr lvl="2"/>
            <a:endParaRPr lang="hr-H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>
                <a:latin typeface="Adobe Garamond Pro" pitchFamily="18" charset="0"/>
              </a:rPr>
              <a:t>Introduction</a:t>
            </a:r>
            <a:endParaRPr lang="hr-HR" dirty="0">
              <a:latin typeface="Adobe Garamond Pro" pitchFamily="18" charset="0"/>
            </a:endParaRPr>
          </a:p>
        </p:txBody>
      </p:sp>
      <p:pic>
        <p:nvPicPr>
          <p:cNvPr id="1026" name="Picture 2" descr="D:\Data\Desktop\prezentacija\pceli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1412776"/>
            <a:ext cx="2987824" cy="19928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2050" name="Picture 2" descr="D:\Data\Desktop\OutputPics\Nbig_exp03_secon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9121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376672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3074" name="Picture 2" descr="D:\Data\Desktop\OutputPics\N200_firs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988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098" name="Picture 2" descr="D:\Data\Desktop\OutputPics\N200_secon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r-HR" dirty="0" err="1" smtClean="0"/>
              <a:t>Mathematical</a:t>
            </a:r>
            <a:r>
              <a:rPr lang="hr-HR" dirty="0" smtClean="0"/>
              <a:t> model </a:t>
            </a:r>
            <a:r>
              <a:rPr lang="hr-HR" dirty="0" err="1" smtClean="0"/>
              <a:t>of</a:t>
            </a:r>
            <a:r>
              <a:rPr lang="hr-HR" dirty="0" smtClean="0"/>
              <a:t> a </a:t>
            </a:r>
            <a:r>
              <a:rPr lang="hr-HR" dirty="0" err="1" smtClean="0"/>
              <a:t>single</a:t>
            </a:r>
            <a:r>
              <a:rPr lang="hr-HR" dirty="0" smtClean="0"/>
              <a:t> agent</a:t>
            </a:r>
            <a:endParaRPr lang="hr-HR" dirty="0"/>
          </a:p>
        </p:txBody>
      </p:sp>
      <p:pic>
        <p:nvPicPr>
          <p:cNvPr id="2051" name="Picture 3" descr="D:\Data\Desktop\prezentacija\slajd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66800"/>
            <a:ext cx="8609013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3075" name="Picture 3" descr="D:\Data\Desktop\prezentacija\slajd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2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1700808"/>
            <a:ext cx="3682752" cy="4525963"/>
          </a:xfrm>
        </p:spPr>
        <p:txBody>
          <a:bodyPr/>
          <a:lstStyle/>
          <a:p>
            <a:pPr>
              <a:buNone/>
            </a:pPr>
            <a:endParaRPr lang="hr-HR" dirty="0" smtClean="0"/>
          </a:p>
          <a:p>
            <a:pPr>
              <a:buNone/>
            </a:pPr>
            <a:endParaRPr lang="hr-HR" dirty="0" smtClean="0"/>
          </a:p>
          <a:p>
            <a:endParaRPr lang="hr-H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err="1" smtClean="0"/>
              <a:t>Abstraction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agent’s </a:t>
            </a:r>
            <a:r>
              <a:rPr lang="hr-HR" dirty="0" err="1" smtClean="0"/>
              <a:t>parameters</a:t>
            </a:r>
            <a:endParaRPr lang="hr-H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2132856"/>
            <a:ext cx="29542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hr-HR" sz="2400" noProof="0" dirty="0" err="1" smtClean="0">
                <a:latin typeface="Adobe Garamond Pro" pitchFamily="18" charset="0"/>
              </a:rPr>
              <a:t>Degree</a:t>
            </a:r>
            <a:r>
              <a:rPr lang="hr-HR" sz="2400" noProof="0" dirty="0" smtClean="0">
                <a:latin typeface="Adobe Garamond Pro" pitchFamily="18" charset="0"/>
              </a:rPr>
              <a:t> </a:t>
            </a:r>
            <a:r>
              <a:rPr lang="hr-HR" sz="2400" noProof="0" dirty="0" err="1" smtClean="0">
                <a:latin typeface="Adobe Garamond Pro" pitchFamily="18" charset="0"/>
              </a:rPr>
              <a:t>of</a:t>
            </a:r>
            <a:r>
              <a:rPr lang="hr-HR" sz="2400" noProof="0" dirty="0" smtClean="0">
                <a:latin typeface="Adobe Garamond Pro" pitchFamily="18" charset="0"/>
              </a:rPr>
              <a:t> </a:t>
            </a:r>
            <a:r>
              <a:rPr lang="hr-HR" sz="2400" noProof="0" dirty="0" err="1" smtClean="0">
                <a:latin typeface="Adobe Garamond Pro" pitchFamily="18" charset="0"/>
              </a:rPr>
              <a:t>randomness</a:t>
            </a:r>
            <a:r>
              <a:rPr lang="hr-HR" sz="2400" noProof="0" dirty="0" smtClean="0">
                <a:latin typeface="Adobe Garamond Pro" pitchFamily="18" charset="0"/>
              </a:rPr>
              <a:t> </a:t>
            </a:r>
            <a:r>
              <a:rPr lang="hr-HR" sz="2400" noProof="0" dirty="0" err="1" smtClean="0">
                <a:latin typeface="Adobe Garamond Pro" pitchFamily="18" charset="0"/>
              </a:rPr>
              <a:t>in</a:t>
            </a:r>
            <a:r>
              <a:rPr lang="hr-HR" sz="2400" noProof="0" dirty="0" smtClean="0">
                <a:latin typeface="Adobe Garamond Pro" pitchFamily="18" charset="0"/>
              </a:rPr>
              <a:t> </a:t>
            </a:r>
            <a:r>
              <a:rPr lang="hr-HR" sz="2400" noProof="0" dirty="0" err="1" smtClean="0">
                <a:latin typeface="Adobe Garamond Pro" pitchFamily="18" charset="0"/>
              </a:rPr>
              <a:t>movement</a:t>
            </a:r>
            <a:endParaRPr lang="hr-HR" sz="2400" noProof="0" dirty="0" smtClean="0">
              <a:latin typeface="Adobe Garamond Pro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hr-HR" sz="2400" noProof="0" dirty="0" smtClean="0">
              <a:latin typeface="Adobe Garamond Pro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hr-HR" sz="2400" noProof="0" dirty="0" err="1" smtClean="0">
                <a:latin typeface="Adobe Garamond Pro" pitchFamily="18" charset="0"/>
              </a:rPr>
              <a:t>Waiting</a:t>
            </a:r>
            <a:r>
              <a:rPr lang="hr-HR" sz="2400" noProof="0" dirty="0" smtClean="0">
                <a:latin typeface="Adobe Garamond Pro" pitchFamily="18" charset="0"/>
              </a:rPr>
              <a:t> time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r-HR" sz="2400" b="0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Garamond Pro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hr-HR" sz="2400" noProof="0" dirty="0" err="1" smtClean="0">
                <a:latin typeface="Adobe Garamond Pro" pitchFamily="18" charset="0"/>
              </a:rPr>
              <a:t>Number</a:t>
            </a:r>
            <a:r>
              <a:rPr lang="hr-HR" sz="2400" noProof="0" dirty="0" smtClean="0">
                <a:latin typeface="Adobe Garamond Pro" pitchFamily="18" charset="0"/>
              </a:rPr>
              <a:t> </a:t>
            </a:r>
            <a:r>
              <a:rPr lang="hr-HR" sz="2400" noProof="0" dirty="0" err="1" smtClean="0">
                <a:latin typeface="Adobe Garamond Pro" pitchFamily="18" charset="0"/>
              </a:rPr>
              <a:t>of</a:t>
            </a:r>
            <a:r>
              <a:rPr lang="hr-HR" sz="2400" noProof="0" dirty="0" smtClean="0">
                <a:latin typeface="Adobe Garamond Pro" pitchFamily="18" charset="0"/>
              </a:rPr>
              <a:t> </a:t>
            </a:r>
            <a:r>
              <a:rPr lang="hr-HR" sz="2400" noProof="0" dirty="0" err="1" smtClean="0">
                <a:latin typeface="Adobe Garamond Pro" pitchFamily="18" charset="0"/>
              </a:rPr>
              <a:t>agents</a:t>
            </a:r>
            <a:endParaRPr kumimoji="0" lang="hr-H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Garamond Pro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71592" y="2204864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hr-HR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hr-HR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hr-HR" sz="2400" dirty="0" err="1" smtClean="0">
                <a:latin typeface="Adobe Garamond Pro" pitchFamily="18" charset="0"/>
              </a:rPr>
              <a:t>Spatial</a:t>
            </a:r>
            <a:r>
              <a:rPr lang="hr-HR" sz="2400" dirty="0" smtClean="0">
                <a:latin typeface="Adobe Garamond Pro" pitchFamily="18" charset="0"/>
              </a:rPr>
              <a:t> </a:t>
            </a:r>
            <a:r>
              <a:rPr lang="hr-HR" sz="2400" dirty="0" err="1" smtClean="0">
                <a:latin typeface="Adobe Garamond Pro" pitchFamily="18" charset="0"/>
              </a:rPr>
              <a:t>distribution</a:t>
            </a:r>
            <a:r>
              <a:rPr lang="hr-HR" sz="2400" dirty="0" smtClean="0">
                <a:latin typeface="Adobe Garamond Pro" pitchFamily="18" charset="0"/>
              </a:rPr>
              <a:t> </a:t>
            </a:r>
            <a:r>
              <a:rPr lang="hr-HR" sz="2400" dirty="0" err="1" smtClean="0">
                <a:latin typeface="Adobe Garamond Pro" pitchFamily="18" charset="0"/>
              </a:rPr>
              <a:t>of</a:t>
            </a:r>
            <a:r>
              <a:rPr lang="hr-HR" sz="2400" dirty="0" smtClean="0">
                <a:latin typeface="Adobe Garamond Pro" pitchFamily="18" charset="0"/>
              </a:rPr>
              <a:t> </a:t>
            </a:r>
            <a:r>
              <a:rPr lang="hr-HR" sz="2400" dirty="0" err="1" smtClean="0">
                <a:latin typeface="Adobe Garamond Pro" pitchFamily="18" charset="0"/>
              </a:rPr>
              <a:t>agents</a:t>
            </a:r>
            <a:endParaRPr lang="hr-HR" sz="2400" dirty="0" smtClean="0">
              <a:latin typeface="Adobe Garamond Pro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851920" y="3645024"/>
            <a:ext cx="122413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TextBox 6"/>
          <p:cNvSpPr txBox="1"/>
          <p:nvPr/>
        </p:nvSpPr>
        <p:spPr>
          <a:xfrm>
            <a:off x="3563888" y="3284984"/>
            <a:ext cx="184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smtClean="0">
                <a:latin typeface="Adobe Garamond Pro" pitchFamily="18" charset="0"/>
              </a:rPr>
              <a:t>ABSTRACTION</a:t>
            </a:r>
            <a:endParaRPr lang="hr-HR" b="1" dirty="0">
              <a:latin typeface="Adobe Garamond Pro" pitchFamily="18" charset="0"/>
            </a:endParaRPr>
          </a:p>
        </p:txBody>
      </p:sp>
      <p:cxnSp>
        <p:nvCxnSpPr>
          <p:cNvPr id="9" name="Elbow Connector 8"/>
          <p:cNvCxnSpPr/>
          <p:nvPr/>
        </p:nvCxnSpPr>
        <p:spPr>
          <a:xfrm rot="5400000" flipH="1" flipV="1">
            <a:off x="4175956" y="2600908"/>
            <a:ext cx="1080120" cy="7200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79912" y="1700808"/>
            <a:ext cx="2938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 err="1" smtClean="0"/>
              <a:t>Has</a:t>
            </a:r>
            <a:r>
              <a:rPr lang="hr-HR" b="1" dirty="0" smtClean="0"/>
              <a:t> to </a:t>
            </a:r>
            <a:r>
              <a:rPr lang="hr-HR" b="1" dirty="0" err="1" smtClean="0"/>
              <a:t>take</a:t>
            </a:r>
            <a:r>
              <a:rPr lang="hr-HR" b="1" dirty="0" smtClean="0"/>
              <a:t> </a:t>
            </a:r>
            <a:r>
              <a:rPr lang="hr-HR" b="1" dirty="0" err="1" smtClean="0"/>
              <a:t>stochastic</a:t>
            </a:r>
            <a:r>
              <a:rPr lang="hr-HR" b="1" dirty="0" smtClean="0"/>
              <a:t> nature</a:t>
            </a:r>
            <a:br>
              <a:rPr lang="hr-HR" b="1" dirty="0" smtClean="0"/>
            </a:br>
            <a:r>
              <a:rPr lang="hr-HR" b="1" dirty="0" err="1" smtClean="0"/>
              <a:t>of</a:t>
            </a:r>
            <a:r>
              <a:rPr lang="hr-HR" b="1" dirty="0" smtClean="0"/>
              <a:t> model </a:t>
            </a:r>
            <a:r>
              <a:rPr lang="hr-HR" b="1" dirty="0" err="1" smtClean="0"/>
              <a:t>into</a:t>
            </a:r>
            <a:r>
              <a:rPr lang="hr-HR" b="1" dirty="0" smtClean="0"/>
              <a:t> </a:t>
            </a:r>
            <a:r>
              <a:rPr lang="hr-HR" b="1" dirty="0" err="1" smtClean="0"/>
              <a:t>account</a:t>
            </a:r>
            <a:r>
              <a:rPr lang="hr-HR" b="1" dirty="0" smtClean="0"/>
              <a:t>!</a:t>
            </a:r>
            <a:endParaRPr lang="hr-H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b="1" dirty="0" err="1" smtClean="0">
                <a:latin typeface="Adobe Garamond Pro" pitchFamily="18" charset="0"/>
              </a:rPr>
              <a:t>Abstraction</a:t>
            </a:r>
            <a:r>
              <a:rPr lang="hr-HR" sz="2400" b="1" dirty="0" smtClean="0">
                <a:latin typeface="Adobe Garamond Pro" pitchFamily="18" charset="0"/>
              </a:rPr>
              <a:t> = Markov </a:t>
            </a:r>
            <a:r>
              <a:rPr lang="hr-HR" sz="2400" b="1" dirty="0" err="1" smtClean="0">
                <a:latin typeface="Adobe Garamond Pro" pitchFamily="18" charset="0"/>
              </a:rPr>
              <a:t>Chains</a:t>
            </a:r>
            <a:r>
              <a:rPr lang="hr-HR" sz="2400" b="1" dirty="0" smtClean="0">
                <a:latin typeface="Adobe Garamond Pro" pitchFamily="18" charset="0"/>
              </a:rPr>
              <a:t> </a:t>
            </a:r>
            <a:r>
              <a:rPr lang="hr-HR" sz="2400" b="1" dirty="0" err="1" smtClean="0">
                <a:latin typeface="Adobe Garamond Pro" pitchFamily="18" charset="0"/>
              </a:rPr>
              <a:t>probabilities</a:t>
            </a:r>
            <a:r>
              <a:rPr lang="hr-HR" sz="2400" b="1" dirty="0" smtClean="0">
                <a:latin typeface="Adobe Garamond Pro" pitchFamily="18" charset="0"/>
              </a:rPr>
              <a:t> </a:t>
            </a:r>
            <a:r>
              <a:rPr lang="hr-HR" sz="2400" b="1" dirty="0" err="1" smtClean="0">
                <a:latin typeface="Adobe Garamond Pro" pitchFamily="18" charset="0"/>
              </a:rPr>
              <a:t>calculation</a:t>
            </a:r>
            <a:endParaRPr lang="hr-HR" sz="2400" b="1" dirty="0" smtClean="0">
              <a:latin typeface="Adobe Garamond Pro" pitchFamily="18" charset="0"/>
            </a:endParaRPr>
          </a:p>
          <a:p>
            <a:endParaRPr lang="hr-HR" sz="2400" b="1" dirty="0" smtClean="0">
              <a:latin typeface="Adobe Garamond Pro" pitchFamily="18" charset="0"/>
            </a:endParaRPr>
          </a:p>
          <a:p>
            <a:r>
              <a:rPr lang="hr-HR" sz="2400" dirty="0" err="1" smtClean="0">
                <a:latin typeface="Adobe Garamond Pro" pitchFamily="18" charset="0"/>
              </a:rPr>
              <a:t>Transition</a:t>
            </a:r>
            <a:r>
              <a:rPr lang="hr-HR" sz="2400" dirty="0" smtClean="0">
                <a:latin typeface="Adobe Garamond Pro" pitchFamily="18" charset="0"/>
              </a:rPr>
              <a:t> </a:t>
            </a:r>
            <a:r>
              <a:rPr lang="hr-HR" sz="2400" dirty="0" err="1" smtClean="0">
                <a:latin typeface="Adobe Garamond Pro" pitchFamily="18" charset="0"/>
              </a:rPr>
              <a:t>matrix</a:t>
            </a:r>
            <a:r>
              <a:rPr lang="hr-HR" sz="2400" dirty="0" smtClean="0">
                <a:latin typeface="Adobe Garamond Pro" pitchFamily="18" charset="0"/>
              </a:rPr>
              <a:t> </a:t>
            </a:r>
            <a:r>
              <a:rPr lang="hr-HR" sz="2400" dirty="0" smtClean="0">
                <a:latin typeface="Adobe Garamond Pro" pitchFamily="18" charset="0"/>
                <a:sym typeface="Wingdings" pitchFamily="2" charset="2"/>
              </a:rPr>
              <a:t> </a:t>
            </a:r>
            <a:r>
              <a:rPr lang="hr-HR" sz="2400" dirty="0" err="1" smtClean="0">
                <a:latin typeface="Adobe Garamond Pro" pitchFamily="18" charset="0"/>
                <a:sym typeface="Wingdings" pitchFamily="2" charset="2"/>
              </a:rPr>
              <a:t>main</a:t>
            </a:r>
            <a:r>
              <a:rPr lang="hr-HR" sz="2400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sz="2400" dirty="0" err="1" smtClean="0">
                <a:latin typeface="Adobe Garamond Pro" pitchFamily="18" charset="0"/>
                <a:sym typeface="Wingdings" pitchFamily="2" charset="2"/>
              </a:rPr>
              <a:t>mathematical</a:t>
            </a:r>
            <a:r>
              <a:rPr lang="hr-HR" sz="2400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sz="2400" dirty="0" err="1" smtClean="0">
                <a:latin typeface="Adobe Garamond Pro" pitchFamily="18" charset="0"/>
                <a:sym typeface="Wingdings" pitchFamily="2" charset="2"/>
              </a:rPr>
              <a:t>object</a:t>
            </a:r>
            <a:r>
              <a:rPr lang="hr-HR" sz="2400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sz="2400" dirty="0" err="1" smtClean="0">
                <a:latin typeface="Adobe Garamond Pro" pitchFamily="18" charset="0"/>
                <a:sym typeface="Wingdings" pitchFamily="2" charset="2"/>
              </a:rPr>
              <a:t>of</a:t>
            </a:r>
            <a:r>
              <a:rPr lang="hr-HR" sz="2400" dirty="0" smtClean="0">
                <a:latin typeface="Adobe Garamond Pro" pitchFamily="18" charset="0"/>
                <a:sym typeface="Wingdings" pitchFamily="2" charset="2"/>
              </a:rPr>
              <a:t> </a:t>
            </a:r>
            <a:r>
              <a:rPr lang="hr-HR" sz="2400" dirty="0" err="1" smtClean="0">
                <a:latin typeface="Adobe Garamond Pro" pitchFamily="18" charset="0"/>
                <a:sym typeface="Wingdings" pitchFamily="2" charset="2"/>
              </a:rPr>
              <a:t>abstraction</a:t>
            </a:r>
            <a:endParaRPr lang="hr-HR" sz="2400" dirty="0" smtClean="0">
              <a:latin typeface="Adobe Garamond Pro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Markov </a:t>
            </a:r>
            <a:r>
              <a:rPr lang="hr-HR" dirty="0" err="1" smtClean="0"/>
              <a:t>Chains</a:t>
            </a:r>
            <a:endParaRPr lang="hr-HR" dirty="0"/>
          </a:p>
        </p:txBody>
      </p:sp>
      <p:pic>
        <p:nvPicPr>
          <p:cNvPr id="4098" name="Picture 2" descr="D:\Data\Desktop\prezentacija\slika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3212976"/>
            <a:ext cx="3561326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122" name="Picture 2" descr="D:\Data\Desktop\prezentacija\slika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052736"/>
            <a:ext cx="6221412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6146" name="Picture 2" descr="D:\Data\Desktop\prezentacija\slajd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672" y="1196752"/>
            <a:ext cx="9025328" cy="50851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 smtClean="0"/>
              <a:t>Width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disk</a:t>
            </a:r>
          </a:p>
          <a:p>
            <a:pPr lvl="1"/>
            <a:r>
              <a:rPr lang="hr-HR" dirty="0" err="1" smtClean="0"/>
              <a:t>Have</a:t>
            </a:r>
            <a:r>
              <a:rPr lang="hr-HR" dirty="0" smtClean="0"/>
              <a:t> to </a:t>
            </a:r>
            <a:r>
              <a:rPr lang="hr-HR" dirty="0" err="1" smtClean="0"/>
              <a:t>assure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 smtClean="0"/>
              <a:t>Markov </a:t>
            </a:r>
            <a:r>
              <a:rPr lang="hr-HR" dirty="0" err="1" smtClean="0"/>
              <a:t>Chains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 err="1" smtClean="0"/>
              <a:t>transition</a:t>
            </a:r>
            <a:r>
              <a:rPr lang="hr-HR" dirty="0" smtClean="0"/>
              <a:t> </a:t>
            </a:r>
            <a:br>
              <a:rPr lang="hr-HR" dirty="0" smtClean="0"/>
            </a:br>
            <a:r>
              <a:rPr lang="hr-HR" dirty="0" err="1" smtClean="0"/>
              <a:t>conditions</a:t>
            </a:r>
            <a:endParaRPr lang="hr-HR" dirty="0" smtClean="0"/>
          </a:p>
          <a:p>
            <a:pPr lvl="1"/>
            <a:r>
              <a:rPr lang="hr-HR" dirty="0" err="1" smtClean="0"/>
              <a:t>Expected</a:t>
            </a:r>
            <a:r>
              <a:rPr lang="hr-HR" dirty="0" smtClean="0"/>
              <a:t> </a:t>
            </a:r>
            <a:r>
              <a:rPr lang="hr-HR" dirty="0" err="1" smtClean="0"/>
              <a:t>position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 err="1" smtClean="0"/>
              <a:t>after</a:t>
            </a:r>
            <a:r>
              <a:rPr lang="hr-HR" dirty="0" smtClean="0"/>
              <a:t> </a:t>
            </a:r>
            <a:r>
              <a:rPr lang="hr-HR" dirty="0" err="1" smtClean="0"/>
              <a:t>transition</a:t>
            </a:r>
            <a:r>
              <a:rPr lang="hr-HR" dirty="0" smtClean="0"/>
              <a:t> at </a:t>
            </a:r>
            <a:br>
              <a:rPr lang="hr-HR" dirty="0" smtClean="0"/>
            </a:b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center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dirty="0" err="1" smtClean="0"/>
              <a:t>neighbouring</a:t>
            </a:r>
            <a:r>
              <a:rPr lang="hr-HR" dirty="0" smtClean="0"/>
              <a:t> disk</a:t>
            </a:r>
            <a:endParaRPr lang="hr-H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4932" y="1916832"/>
            <a:ext cx="4869068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377</TotalTime>
  <Words>99</Words>
  <Application>Microsoft Office PowerPoint</Application>
  <PresentationFormat>On-screen Show (4:3)</PresentationFormat>
  <Paragraphs>38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Concourse</vt:lpstr>
      <vt:lpstr>Agent model based on hybrid stochastic automata</vt:lpstr>
      <vt:lpstr>Introduction</vt:lpstr>
      <vt:lpstr>Mathematical model of a single agent</vt:lpstr>
      <vt:lpstr>Slide 4</vt:lpstr>
      <vt:lpstr>Abstraction of agent’s parameters</vt:lpstr>
      <vt:lpstr>Markov Chains</vt:lpstr>
      <vt:lpstr>Slide 7</vt:lpstr>
      <vt:lpstr>Slide 8</vt:lpstr>
      <vt:lpstr>Slide 9</vt:lpstr>
      <vt:lpstr>Distribution of direction update</vt:lpstr>
      <vt:lpstr>Slide 11</vt:lpstr>
      <vt:lpstr>Slide 12</vt:lpstr>
      <vt:lpstr>Waiting Time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model based on hybrid stochastic automata</dc:title>
  <dc:creator>User</dc:creator>
  <cp:lastModifiedBy>User</cp:lastModifiedBy>
  <cp:revision>4</cp:revision>
  <dcterms:created xsi:type="dcterms:W3CDTF">2016-07-20T16:02:10Z</dcterms:created>
  <dcterms:modified xsi:type="dcterms:W3CDTF">2016-07-20T23:46:35Z</dcterms:modified>
</cp:coreProperties>
</file>